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</p:sldIdLst>
  <p:sldSz cy="5143500" cx="9144000"/>
  <p:notesSz cx="6858000" cy="9144000"/>
  <p:embeddedFontLst>
    <p:embeddedFont>
      <p:font typeface="Dosis"/>
      <p:regular r:id="rId71"/>
      <p:bold r:id="rId72"/>
    </p:embeddedFont>
    <p:embeddedFont>
      <p:font typeface="Titillium Web"/>
      <p:regular r:id="rId73"/>
      <p:bold r:id="rId74"/>
      <p:italic r:id="rId75"/>
      <p:boldItalic r:id="rId76"/>
    </p:embeddedFont>
    <p:embeddedFont>
      <p:font typeface="Dosis ExtraLight"/>
      <p:regular r:id="rId77"/>
      <p:bold r:id="rId78"/>
    </p:embeddedFont>
    <p:embeddedFont>
      <p:font typeface="Titillium Web Light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TitilliumWebLight-bold.fntdata"/><Relationship Id="rId82" Type="http://schemas.openxmlformats.org/officeDocument/2006/relationships/font" Target="fonts/TitilliumWebLight-boldItalic.fntdata"/><Relationship Id="rId81" Type="http://schemas.openxmlformats.org/officeDocument/2006/relationships/font" Target="fonts/TitilliumWebLigh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TitilliumWeb-regular.fntdata"/><Relationship Id="rId72" Type="http://schemas.openxmlformats.org/officeDocument/2006/relationships/font" Target="fonts/Dosis-bold.fntdata"/><Relationship Id="rId31" Type="http://schemas.openxmlformats.org/officeDocument/2006/relationships/slide" Target="slides/slide27.xml"/><Relationship Id="rId75" Type="http://schemas.openxmlformats.org/officeDocument/2006/relationships/font" Target="fonts/TitilliumWeb-italic.fntdata"/><Relationship Id="rId30" Type="http://schemas.openxmlformats.org/officeDocument/2006/relationships/slide" Target="slides/slide26.xml"/><Relationship Id="rId74" Type="http://schemas.openxmlformats.org/officeDocument/2006/relationships/font" Target="fonts/TitilliumWeb-bold.fntdata"/><Relationship Id="rId33" Type="http://schemas.openxmlformats.org/officeDocument/2006/relationships/slide" Target="slides/slide29.xml"/><Relationship Id="rId77" Type="http://schemas.openxmlformats.org/officeDocument/2006/relationships/font" Target="fonts/DosisExtraLight-regular.fntdata"/><Relationship Id="rId32" Type="http://schemas.openxmlformats.org/officeDocument/2006/relationships/slide" Target="slides/slide28.xml"/><Relationship Id="rId76" Type="http://schemas.openxmlformats.org/officeDocument/2006/relationships/font" Target="fonts/TitilliumWeb-boldItalic.fntdata"/><Relationship Id="rId35" Type="http://schemas.openxmlformats.org/officeDocument/2006/relationships/slide" Target="slides/slide31.xml"/><Relationship Id="rId79" Type="http://schemas.openxmlformats.org/officeDocument/2006/relationships/font" Target="fonts/TitilliumWebLight-regular.fntdata"/><Relationship Id="rId34" Type="http://schemas.openxmlformats.org/officeDocument/2006/relationships/slide" Target="slides/slide30.xml"/><Relationship Id="rId78" Type="http://schemas.openxmlformats.org/officeDocument/2006/relationships/font" Target="fonts/DosisExtraLight-bold.fntdata"/><Relationship Id="rId71" Type="http://schemas.openxmlformats.org/officeDocument/2006/relationships/font" Target="fonts/Dosis-regular.fntdata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g476c320363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1" name="Google Shape;3901;g476c32036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6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Google Shape;3907;g4758d2a196_0_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8" name="Google Shape;3908;g4758d2a19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2" name="Shape 3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3" name="Google Shape;3913;g476dd0524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4" name="Google Shape;3914;g476dd052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9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" name="Google Shape;3920;g476dd05245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1" name="Google Shape;3921;g476dd0524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6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7" name="Google Shape;3927;g476dd05245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8" name="Google Shape;3928;g476dd0524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2" name="Shape 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3" name="Google Shape;3933;g476dd05245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4" name="Google Shape;3934;g476dd0524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8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Google Shape;3939;g5d9d81354b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0" name="Google Shape;3940;g5d9d81354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4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g5d9d81354b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6" name="Google Shape;3946;g5d9d81354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0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Google Shape;3951;g5d9d81354b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2" name="Google Shape;3952;g5d9d81354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g5dedfd864a_1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9" name="Google Shape;3959;g5dedfd864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8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g5d9d81354b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0" name="Google Shape;3840;g5d9d81354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3" name="Shape 3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4" name="Google Shape;3964;g5dedfd864a_1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5" name="Google Shape;3965;g5dedfd864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8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Google Shape;3969;g5dedfd864a_1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0" name="Google Shape;3970;g5dedfd864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3" name="Shape 3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Google Shape;3974;g5dedfd864a_1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5" name="Google Shape;3975;g5dedfd864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9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Google Shape;3980;g5dedfd864a_1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1" name="Google Shape;3981;g5dedfd864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7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8" name="Google Shape;3988;g5dedfd864a_1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9" name="Google Shape;3989;g5dedfd864a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3" name="Shape 3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" name="Google Shape;3994;g5dedfd864a_1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5" name="Google Shape;3995;g5dedfd864a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8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g5dedfd864a_1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0" name="Google Shape;4000;g5dedfd864a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4" name="Shape 4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5" name="Google Shape;4005;g5dedfd864a_1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6" name="Google Shape;4006;g5dedfd864a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0" name="Shape 4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1" name="Google Shape;4011;g5dedfd864a_1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2" name="Google Shape;4012;g5dedfd864a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6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Google Shape;4017;g5dedfd864a_1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8" name="Google Shape;4018;g5dedfd864a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6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4758d2a196_0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4758d2a19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g5dedfd864a_1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4" name="Google Shape;4024;g5dedfd864a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8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9" name="Google Shape;4029;g5dedfd864a_1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0" name="Google Shape;4030;g5dedfd864a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4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g5dedfd864a_1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Google Shape;4036;g5dedfd864a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0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Google Shape;4041;g5dedfd864a_1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2" name="Google Shape;4042;g5dedfd864a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5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g5dedfd864a_1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7" name="Google Shape;4047;g5dedfd864a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1" name="Shape 4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2" name="Google Shape;4052;g5dedfd864a_1_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3" name="Google Shape;4053;g5dedfd864a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7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g5dedfd864a_1_1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9" name="Google Shape;4059;g5dedfd864a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3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g5dedfd864a_1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5" name="Google Shape;4065;g5dedfd864a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9" name="Shape 4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0" name="Google Shape;4070;g5dedfd864a_1_1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1" name="Google Shape;4071;g5dedfd864a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5" name="Shape 4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6" name="Google Shape;4076;g33dd5e163f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7" name="Google Shape;4077;g33dd5e163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2" name="Shape 3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3" name="Google Shape;3853;g4758d2a196_0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4" name="Google Shape;3854;g4758d2a19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3" name="Shape 4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4" name="Google Shape;4084;g33dd5e163f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5" name="Google Shape;4085;g33dd5e163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8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g33dd5e163f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0" name="Google Shape;4090;g33dd5e163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5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g33dd5e163f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7" name="Google Shape;4097;g33dd5e163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2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g33dd5e163f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4" name="Google Shape;4104;g33dd5e163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9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g4758d2a19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1" name="Google Shape;4111;g4758d2a1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5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g4758d2a196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7" name="Google Shape;4117;g4758d2a19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g4758d2a196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3" name="Google Shape;4123;g4758d2a19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7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4758d2a196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9" name="Google Shape;4129;g4758d2a19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3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Google Shape;4134;g4758d2a196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5" name="Google Shape;4135;g4758d2a19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9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g4758d2a196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1" name="Google Shape;4141;g4758d2a19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8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Google Shape;3859;g4758d2a196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0" name="Google Shape;3860;g4758d2a19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5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g4758d2a196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7" name="Google Shape;4147;g4758d2a19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2" name="Google Shape;4152;g4758d2a196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3" name="Google Shape;4153;g4758d2a19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6" name="Shape 4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" name="Google Shape;4157;g4758d2a196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8" name="Google Shape;4158;g4758d2a19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2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g4758d2a196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4" name="Google Shape;4164;g4758d2a19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8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Google Shape;4169;g4758d2a196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0" name="Google Shape;4170;g4758d2a1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4" name="Shape 4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5" name="Google Shape;4175;g4758d2a196_0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6" name="Google Shape;4176;g4758d2a19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9" name="Shape 4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0" name="Google Shape;4180;g4758d2a196_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1" name="Google Shape;4181;g4758d2a19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5" name="Shape 4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6" name="Google Shape;4186;g63d4817144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7" name="Google Shape;4187;g63d481714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1" name="Shape 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2" name="Google Shape;4192;g64183a90f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3" name="Google Shape;4193;g64183a90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7" name="Shape 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" name="Google Shape;4198;g64183a90fe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9" name="Google Shape;4199;g64183a90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4" name="Shape 3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5" name="Google Shape;3865;g476c32036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6" name="Google Shape;3866;g476c3203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3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g4758d2a196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5" name="Google Shape;4205;g4758d2a19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2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Google Shape;4223;g64183a90fe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4" name="Google Shape;4224;g64183a90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8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g64183a90fe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0" name="Google Shape;4230;g64183a90f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4" name="Shape 4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5" name="Google Shape;4235;g64183a90fe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6" name="Google Shape;4236;g64183a90f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0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g64183a90fe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2" name="Google Shape;4242;g64183a90f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6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7" name="Google Shape;4247;g64183a90fe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8" name="Google Shape;4248;g64183a90f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2" name="Shape 4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3" name="Google Shape;4253;g64183a90fe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4" name="Google Shape;4254;g64183a90f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g476c320363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3" name="Google Shape;3883;g476c32036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7" name="Shape 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Google Shape;3888;g476c320363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9" name="Google Shape;3889;g476c32036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3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476c320363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476c32036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03B5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solidFill>
          <a:srgbClr val="003B55"/>
        </a:solidFill>
      </p:bgPr>
    </p:bg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5" name="Google Shape;3505;p1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">
    <p:bg>
      <p:bgPr>
        <a:solidFill>
          <a:srgbClr val="1D1D1B"/>
        </a:solidFill>
      </p:bgPr>
    </p:bg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1" name="Google Shape;3831;p1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8" name="Google Shape;528;p3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0B87A1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47" name="Google Shape;1047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8" name="Google Shape;1048;p4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8" name="Google Shape;1128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29" name="Google Shape;1129;p4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Google Shape;1248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49" name="Google Shape;1249;p4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8" name="Google Shape;1458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59" name="Google Shape;1459;p4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2" name="Google Shape;1562;p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65" name="Google Shape;1565;p5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0" name="Google Shape;1840;p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43" name="Google Shape;1843;p6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44" name="Google Shape;1844;p6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1845" name="Google Shape;1845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6" name="Google Shape;1846;p6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6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3" name="Google Shape;1903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4" name="Google Shape;1904;p6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6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6" name="Google Shape;1966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7" name="Google Shape;1967;p6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6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8" name="Google Shape;2068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69" name="Google Shape;2069;p6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9" name="Google Shape;2119;p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22" name="Google Shape;2122;p7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3" name="Google Shape;2123;p7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4" name="Google Shape;2124;p7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2125" name="Google Shape;2125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6" name="Google Shape;2126;p7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3" name="Google Shape;2183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4" name="Google Shape;2184;p7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7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6" name="Google Shape;2246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7" name="Google Shape;2247;p7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7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8" name="Google Shape;2348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49" name="Google Shape;2349;p7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7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9" name="Google Shape;2399;p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2402" name="Google Shape;2402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3" name="Google Shape;2403;p8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8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0" name="Google Shape;2460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1" name="Google Shape;2461;p8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8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3" name="Google Shape;2523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4" name="Google Shape;2524;p8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8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5" name="Google Shape;2625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6" name="Google Shape;2626;p8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8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6" name="Google Shape;2676;p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9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grpSp>
        <p:nvGrpSpPr>
          <p:cNvPr id="2679" name="Google Shape;2679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0" name="Google Shape;2680;p9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9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7" name="Google Shape;2737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8" name="Google Shape;2738;p9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9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0" name="Google Shape;2800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1" name="Google Shape;2801;p9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9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2" name="Google Shape;2902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3" name="Google Shape;2903;p9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9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9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9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9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9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3" name="Google Shape;2953;p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Google Shape;2955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6" name="Google Shape;2956;p10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0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3" name="Google Shape;3013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4" name="Google Shape;3014;p10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0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6" name="Google Shape;3076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7" name="Google Shape;3077;p10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0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8" name="Google Shape;3178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79" name="Google Shape;3179;p10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0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9" name="Google Shape;3229;p1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ExtraLight"/>
              <a:buNone/>
              <a:defRPr sz="36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jpg"/><Relationship Id="rId4" Type="http://schemas.openxmlformats.org/officeDocument/2006/relationships/image" Target="../media/image2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Relationship Id="rId4" Type="http://schemas.openxmlformats.org/officeDocument/2006/relationships/image" Target="../media/image8.jpg"/><Relationship Id="rId5" Type="http://schemas.openxmlformats.org/officeDocument/2006/relationships/image" Target="../media/image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Relationship Id="rId4" Type="http://schemas.openxmlformats.org/officeDocument/2006/relationships/image" Target="../media/image4.jpg"/><Relationship Id="rId5" Type="http://schemas.openxmlformats.org/officeDocument/2006/relationships/image" Target="../media/image1.jpg"/><Relationship Id="rId6" Type="http://schemas.openxmlformats.org/officeDocument/2006/relationships/image" Target="../media/image2.jpg"/><Relationship Id="rId7" Type="http://schemas.openxmlformats.org/officeDocument/2006/relationships/image" Target="../media/image48.png"/><Relationship Id="rId8" Type="http://schemas.openxmlformats.org/officeDocument/2006/relationships/image" Target="../media/image23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5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3837" name="Google Shape;3837;p13"/>
          <p:cNvSpPr txBox="1"/>
          <p:nvPr>
            <p:ph type="ctrTitle"/>
          </p:nvPr>
        </p:nvSpPr>
        <p:spPr>
          <a:xfrm>
            <a:off x="762000" y="303147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Uma introdução prática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2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p22"/>
          <p:cNvSpPr txBox="1"/>
          <p:nvPr>
            <p:ph idx="1" type="body"/>
          </p:nvPr>
        </p:nvSpPr>
        <p:spPr>
          <a:xfrm>
            <a:off x="282650" y="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Number of publications per year from a web of science search for articles with topics of machine learning</a:t>
            </a:r>
            <a:r>
              <a:rPr lang="en" sz="1800"/>
              <a:t> and either chemistry or materials.</a:t>
            </a:r>
            <a:endParaRPr sz="1800"/>
          </a:p>
        </p:txBody>
      </p:sp>
      <p:pic>
        <p:nvPicPr>
          <p:cNvPr id="3904" name="Google Shape;39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625" y="1178200"/>
            <a:ext cx="4833151" cy="331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905" name="Google Shape;3905;p22"/>
          <p:cNvSpPr txBox="1"/>
          <p:nvPr/>
        </p:nvSpPr>
        <p:spPr>
          <a:xfrm>
            <a:off x="651475" y="4493500"/>
            <a:ext cx="64944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Fonte:https://www.researchgate.net/figure/Number-of-publications-per-year-from-a-web-of-science-search-for-articles-with-topics-of_fig1_326028833</a:t>
            </a:r>
            <a:endParaRPr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9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Google Shape;3910;p23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Conceitos envolvidos</a:t>
            </a:r>
            <a:endParaRPr/>
          </a:p>
        </p:txBody>
      </p:sp>
      <p:sp>
        <p:nvSpPr>
          <p:cNvPr id="3911" name="Google Shape;3911;p23"/>
          <p:cNvSpPr txBox="1"/>
          <p:nvPr>
            <p:ph idx="1" type="subTitle"/>
          </p:nvPr>
        </p:nvSpPr>
        <p:spPr>
          <a:xfrm>
            <a:off x="685800" y="3983050"/>
            <a:ext cx="5837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Situando-se nesse universo de informações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5" name="Shape 3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p24"/>
          <p:cNvSpPr txBox="1"/>
          <p:nvPr>
            <p:ph idx="4294967295" type="title"/>
          </p:nvPr>
        </p:nvSpPr>
        <p:spPr>
          <a:xfrm>
            <a:off x="178375" y="166475"/>
            <a:ext cx="7359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 </a:t>
            </a:r>
            <a:r>
              <a:rPr lang="en"/>
              <a:t>vs Machine Learning</a:t>
            </a:r>
            <a:endParaRPr/>
          </a:p>
        </p:txBody>
      </p:sp>
      <p:sp>
        <p:nvSpPr>
          <p:cNvPr id="3917" name="Google Shape;3917;p24"/>
          <p:cNvSpPr txBox="1"/>
          <p:nvPr>
            <p:ph idx="4294967295" type="body"/>
          </p:nvPr>
        </p:nvSpPr>
        <p:spPr>
          <a:xfrm>
            <a:off x="489700" y="1196800"/>
            <a:ext cx="2776800" cy="3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</a:t>
            </a:r>
            <a:r>
              <a:rPr lang="en" sz="1800"/>
              <a:t>onceito mais amplo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Uso de computadores para imitar funções cognitivas de seres humanos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Algoritmos que funcionam de maneira inteligente</a:t>
            </a:r>
            <a:endParaRPr sz="1800"/>
          </a:p>
        </p:txBody>
      </p:sp>
      <p:sp>
        <p:nvSpPr>
          <p:cNvPr id="3918" name="Google Shape;3918;p24"/>
          <p:cNvSpPr txBox="1"/>
          <p:nvPr>
            <p:ph idx="4294967295" type="body"/>
          </p:nvPr>
        </p:nvSpPr>
        <p:spPr>
          <a:xfrm>
            <a:off x="4124825" y="1196800"/>
            <a:ext cx="2776800" cy="3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Subárea de IA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Foca na habilidade possuída por máquinas de receber um </a:t>
            </a:r>
            <a:r>
              <a:rPr b="1" lang="en" sz="1800">
                <a:latin typeface="Titillium Web"/>
                <a:ea typeface="Titillium Web"/>
                <a:cs typeface="Titillium Web"/>
                <a:sym typeface="Titillium Web"/>
              </a:rPr>
              <a:t>conjunto de dados</a:t>
            </a:r>
            <a:r>
              <a:rPr lang="en" sz="1800"/>
              <a:t> e aprenderem por si próprias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2" name="Shape 3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Google Shape;3923;p25"/>
          <p:cNvSpPr txBox="1"/>
          <p:nvPr>
            <p:ph idx="4294967295" type="title"/>
          </p:nvPr>
        </p:nvSpPr>
        <p:spPr>
          <a:xfrm>
            <a:off x="178375" y="166475"/>
            <a:ext cx="7359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		vs 		Data Mining</a:t>
            </a:r>
            <a:endParaRPr/>
          </a:p>
        </p:txBody>
      </p:sp>
      <p:sp>
        <p:nvSpPr>
          <p:cNvPr id="3924" name="Google Shape;3924;p25"/>
          <p:cNvSpPr txBox="1"/>
          <p:nvPr>
            <p:ph idx="4294967295" type="body"/>
          </p:nvPr>
        </p:nvSpPr>
        <p:spPr>
          <a:xfrm>
            <a:off x="489700" y="1196800"/>
            <a:ext cx="2776800" cy="3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Uma área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Multidisciplinar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Análise social, construção de modelos preditivos, descobrimento de fatos desconhecidos, etc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Foco na ciência</a:t>
            </a:r>
            <a:endParaRPr sz="1800"/>
          </a:p>
        </p:txBody>
      </p:sp>
      <p:sp>
        <p:nvSpPr>
          <p:cNvPr id="3925" name="Google Shape;3925;p25"/>
          <p:cNvSpPr txBox="1"/>
          <p:nvPr>
            <p:ph idx="4294967295" type="body"/>
          </p:nvPr>
        </p:nvSpPr>
        <p:spPr>
          <a:xfrm>
            <a:off x="4124825" y="1196800"/>
            <a:ext cx="2776800" cy="3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Um conjunto de técnicas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Faz parte de Data Science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Achar padrões e tendências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Foco no processo / algoritmos 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9" name="Shape 3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0" name="Google Shape;3930;p26"/>
          <p:cNvSpPr txBox="1"/>
          <p:nvPr>
            <p:ph idx="4294967295" type="title"/>
          </p:nvPr>
        </p:nvSpPr>
        <p:spPr>
          <a:xfrm>
            <a:off x="178375" y="166475"/>
            <a:ext cx="7359300" cy="86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vs Unsupervised Learning</a:t>
            </a:r>
            <a:endParaRPr/>
          </a:p>
        </p:txBody>
      </p:sp>
      <p:sp>
        <p:nvSpPr>
          <p:cNvPr id="3931" name="Google Shape;3931;p26"/>
          <p:cNvSpPr txBox="1"/>
          <p:nvPr>
            <p:ph idx="4294967295" type="body"/>
          </p:nvPr>
        </p:nvSpPr>
        <p:spPr>
          <a:xfrm>
            <a:off x="489700" y="1196800"/>
            <a:ext cx="7047900" cy="3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Supervised learning trabalha em cima de dados rotulados</a:t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latin typeface="Titillium Web"/>
                <a:ea typeface="Titillium Web"/>
                <a:cs typeface="Titillium Web"/>
                <a:sym typeface="Titillium Web"/>
              </a:rPr>
              <a:t>Classificação</a:t>
            </a:r>
            <a:r>
              <a:rPr lang="en" sz="1800"/>
              <a:t>: quando a variável de saída é uma categoria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Regressão: quando a variável de saída é um número real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Algoritmos: SVM, Random Forest, Linear Regression, Redes neurais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Unsupervised learning só tem os dados “crus”</a:t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Clustering: agrupamentos de dados (k-means)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Association: quando se quer descobrir regras que governam os dados como “pessoas que compram X também tendem a comprar Y” (Apriori algorithm)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5" name="Shape 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6" name="Google Shape;3936;p27"/>
          <p:cNvSpPr txBox="1"/>
          <p:nvPr>
            <p:ph idx="4294967295" type="title"/>
          </p:nvPr>
        </p:nvSpPr>
        <p:spPr>
          <a:xfrm>
            <a:off x="178375" y="166475"/>
            <a:ext cx="7530600" cy="86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quanto a redes neurais vs deep learning?</a:t>
            </a:r>
            <a:endParaRPr/>
          </a:p>
        </p:txBody>
      </p:sp>
      <p:sp>
        <p:nvSpPr>
          <p:cNvPr id="3937" name="Google Shape;3937;p27"/>
          <p:cNvSpPr txBox="1"/>
          <p:nvPr>
            <p:ph idx="4294967295" type="body"/>
          </p:nvPr>
        </p:nvSpPr>
        <p:spPr>
          <a:xfrm>
            <a:off x="489700" y="1196800"/>
            <a:ext cx="7047900" cy="3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Guardem no buffer...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1" name="Shape 3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" name="Google Shape;3942;p28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Neurais Artificiais, Teoria</a:t>
            </a:r>
            <a:endParaRPr/>
          </a:p>
        </p:txBody>
      </p:sp>
      <p:sp>
        <p:nvSpPr>
          <p:cNvPr id="3943" name="Google Shape;3943;p28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Primeiro vamos entender teoricamente como uma ANN funciona.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8" name="Google Shape;39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38600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9" name="Google Shape;3949;p29"/>
          <p:cNvSpPr txBox="1"/>
          <p:nvPr>
            <p:ph idx="4294967295" type="body"/>
          </p:nvPr>
        </p:nvSpPr>
        <p:spPr>
          <a:xfrm>
            <a:off x="215325" y="2371725"/>
            <a:ext cx="60384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Como seu cérebro consegue classificar cada dígito?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Como você escreveria um algoritmo para identificar cada imagem como um dígito específico?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Tarefas complexas!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3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4" name="Google Shape;39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775" y="0"/>
            <a:ext cx="4920225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55" name="Google Shape;3955;p30"/>
          <p:cNvPicPr preferRelativeResize="0"/>
          <p:nvPr/>
        </p:nvPicPr>
        <p:blipFill rotWithShape="1">
          <a:blip r:embed="rId4">
            <a:alphaModFix/>
          </a:blip>
          <a:srcRect b="0" l="2396" r="21033" t="0"/>
          <a:stretch/>
        </p:blipFill>
        <p:spPr>
          <a:xfrm>
            <a:off x="76200" y="2082637"/>
            <a:ext cx="4062724" cy="2984652"/>
          </a:xfrm>
          <a:prstGeom prst="rect">
            <a:avLst/>
          </a:prstGeom>
          <a:noFill/>
          <a:ln>
            <a:noFill/>
          </a:ln>
        </p:spPr>
      </p:pic>
      <p:sp>
        <p:nvSpPr>
          <p:cNvPr id="3956" name="Google Shape;3956;p30"/>
          <p:cNvSpPr txBox="1"/>
          <p:nvPr>
            <p:ph idx="1" type="subTitle"/>
          </p:nvPr>
        </p:nvSpPr>
        <p:spPr>
          <a:xfrm>
            <a:off x="352200" y="89475"/>
            <a:ext cx="3786600" cy="19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Há diversas variações de redes neurais</a:t>
            </a:r>
            <a:endParaRPr>
              <a:solidFill>
                <a:srgbClr val="003B5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3B5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3B55"/>
                </a:solidFill>
              </a:rPr>
              <a:t>Neste curso focaremos em Multilayer Perceptron (obrigado 3b1b)</a:t>
            </a:r>
            <a:endParaRPr b="1" sz="1800">
              <a:solidFill>
                <a:srgbClr val="003B5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0" name="Shape 3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1" name="Google Shape;3961;p31"/>
          <p:cNvSpPr txBox="1"/>
          <p:nvPr>
            <p:ph type="title"/>
          </p:nvPr>
        </p:nvSpPr>
        <p:spPr>
          <a:xfrm>
            <a:off x="718300" y="1015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Inspiração Biológica</a:t>
            </a:r>
            <a:endParaRPr/>
          </a:p>
        </p:txBody>
      </p:sp>
      <p:pic>
        <p:nvPicPr>
          <p:cNvPr id="3962" name="Google Shape;39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99" y="1128725"/>
            <a:ext cx="4871526" cy="39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p14"/>
          <p:cNvSpPr txBox="1"/>
          <p:nvPr>
            <p:ph idx="4294967295" type="ctrTitle"/>
          </p:nvPr>
        </p:nvSpPr>
        <p:spPr>
          <a:xfrm>
            <a:off x="3091025" y="668950"/>
            <a:ext cx="46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 WORLD</a:t>
            </a:r>
            <a:r>
              <a:rPr lang="en" sz="6000"/>
              <a:t>!</a:t>
            </a:r>
            <a:endParaRPr sz="6000"/>
          </a:p>
        </p:txBody>
      </p:sp>
      <p:sp>
        <p:nvSpPr>
          <p:cNvPr id="3843" name="Google Shape;3843;p14"/>
          <p:cNvSpPr txBox="1"/>
          <p:nvPr>
            <p:ph idx="4294967295" type="subTitle"/>
          </p:nvPr>
        </p:nvSpPr>
        <p:spPr>
          <a:xfrm>
            <a:off x="3167225" y="1968725"/>
            <a:ext cx="3731400" cy="29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Autores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@colombelli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fcolombelli@inf.ufrgs.br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@jpelax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jprodrigues@inf.ufrgs.br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Monitores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@birromer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bhflores@inf.ufrgs.br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@phpgit2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pedro.fiorentin@inf.ufrgs.br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  <p:pic>
        <p:nvPicPr>
          <p:cNvPr descr="photo-1434030216411-0b793f4b4173.jpg" id="3844" name="Google Shape;3844;p14"/>
          <p:cNvPicPr preferRelativeResize="0"/>
          <p:nvPr/>
        </p:nvPicPr>
        <p:blipFill rotWithShape="1">
          <a:blip r:embed="rId3">
            <a:alphaModFix/>
          </a:blip>
          <a:srcRect b="0" l="23367" r="21417" t="0"/>
          <a:stretch/>
        </p:blipFill>
        <p:spPr>
          <a:xfrm>
            <a:off x="0" y="0"/>
            <a:ext cx="284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5" name="Google Shape;3845;p1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7" name="Google Shape;39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2575" y="-34461"/>
            <a:ext cx="9266576" cy="5212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2" name="Google Shape;39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06" y="642925"/>
            <a:ext cx="6858000" cy="385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6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Google Shape;3977;p34"/>
          <p:cNvSpPr txBox="1"/>
          <p:nvPr>
            <p:ph type="title"/>
          </p:nvPr>
        </p:nvSpPr>
        <p:spPr>
          <a:xfrm>
            <a:off x="727775" y="14002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 camada de Output</a:t>
            </a:r>
            <a:endParaRPr/>
          </a:p>
        </p:txBody>
      </p:sp>
      <p:pic>
        <p:nvPicPr>
          <p:cNvPr id="3978" name="Google Shape;39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76" y="1073625"/>
            <a:ext cx="6482700" cy="36465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2" name="Shape 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3" name="Google Shape;3983;p35"/>
          <p:cNvPicPr preferRelativeResize="0"/>
          <p:nvPr/>
        </p:nvPicPr>
        <p:blipFill rotWithShape="1">
          <a:blip r:embed="rId3">
            <a:alphaModFix/>
          </a:blip>
          <a:srcRect b="0" l="9206" r="0" t="0"/>
          <a:stretch/>
        </p:blipFill>
        <p:spPr>
          <a:xfrm>
            <a:off x="5393450" y="471375"/>
            <a:ext cx="3435900" cy="2128800"/>
          </a:xfrm>
          <a:prstGeom prst="roundRect">
            <a:avLst>
              <a:gd fmla="val 7320" name="adj"/>
            </a:avLst>
          </a:prstGeom>
          <a:noFill/>
          <a:ln>
            <a:noFill/>
          </a:ln>
        </p:spPr>
      </p:pic>
      <p:pic>
        <p:nvPicPr>
          <p:cNvPr id="3984" name="Google Shape;3984;p35"/>
          <p:cNvPicPr preferRelativeResize="0"/>
          <p:nvPr/>
        </p:nvPicPr>
        <p:blipFill rotWithShape="1">
          <a:blip r:embed="rId4">
            <a:alphaModFix/>
          </a:blip>
          <a:srcRect b="0" l="0" r="19562" t="0"/>
          <a:stretch/>
        </p:blipFill>
        <p:spPr>
          <a:xfrm>
            <a:off x="72625" y="1434850"/>
            <a:ext cx="5139600" cy="3594300"/>
          </a:xfrm>
          <a:prstGeom prst="roundRect">
            <a:avLst>
              <a:gd fmla="val 6105" name="adj"/>
            </a:avLst>
          </a:prstGeom>
          <a:noFill/>
          <a:ln>
            <a:noFill/>
          </a:ln>
        </p:spPr>
      </p:pic>
      <p:sp>
        <p:nvSpPr>
          <p:cNvPr id="3985" name="Google Shape;3985;p35"/>
          <p:cNvSpPr txBox="1"/>
          <p:nvPr>
            <p:ph idx="4294967295" type="title"/>
          </p:nvPr>
        </p:nvSpPr>
        <p:spPr>
          <a:xfrm>
            <a:off x="435700" y="297300"/>
            <a:ext cx="266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Layers</a:t>
            </a:r>
            <a:endParaRPr/>
          </a:p>
        </p:txBody>
      </p:sp>
      <p:pic>
        <p:nvPicPr>
          <p:cNvPr id="3986" name="Google Shape;3986;p35"/>
          <p:cNvPicPr preferRelativeResize="0"/>
          <p:nvPr/>
        </p:nvPicPr>
        <p:blipFill rotWithShape="1">
          <a:blip r:embed="rId5">
            <a:alphaModFix/>
          </a:blip>
          <a:srcRect b="44955" l="0" r="0" t="0"/>
          <a:stretch/>
        </p:blipFill>
        <p:spPr>
          <a:xfrm>
            <a:off x="5393450" y="2808725"/>
            <a:ext cx="3627000" cy="1122900"/>
          </a:xfrm>
          <a:prstGeom prst="roundRect">
            <a:avLst>
              <a:gd fmla="val 1287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0" name="Shape 3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1" name="Google Shape;3991;p3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LAYERS</a:t>
            </a:r>
            <a:endParaRPr/>
          </a:p>
        </p:txBody>
      </p:sp>
      <p:sp>
        <p:nvSpPr>
          <p:cNvPr id="3992" name="Google Shape;3992;p36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Quebrar tarefas complexas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Melhorar performance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Muitos exemplos podem explorar essa característica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Reconhecimento facial, reconhecimento de fala, etc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6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Google Shape;3997;p37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FAZEMOS AS ATIVAÇÕES DE UMA CAMADA AFETAR AS OUTRAS?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2" name="Google Shape;40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7400"/>
            <a:ext cx="7348800" cy="413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003" name="Google Shape;4003;p38"/>
          <p:cNvSpPr txBox="1"/>
          <p:nvPr>
            <p:ph type="title"/>
          </p:nvPr>
        </p:nvSpPr>
        <p:spPr>
          <a:xfrm>
            <a:off x="152400" y="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Pesos!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7" name="Shape 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8" name="Google Shape;4008;p39"/>
          <p:cNvSpPr txBox="1"/>
          <p:nvPr>
            <p:ph type="title"/>
          </p:nvPr>
        </p:nvSpPr>
        <p:spPr>
          <a:xfrm>
            <a:off x="152400" y="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Pesos!</a:t>
            </a:r>
            <a:endParaRPr/>
          </a:p>
        </p:txBody>
      </p:sp>
      <p:pic>
        <p:nvPicPr>
          <p:cNvPr id="4009" name="Google Shape;400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57400"/>
            <a:ext cx="7348800" cy="413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3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" name="Google Shape;4014;p40"/>
          <p:cNvSpPr txBox="1"/>
          <p:nvPr>
            <p:ph type="title"/>
          </p:nvPr>
        </p:nvSpPr>
        <p:spPr>
          <a:xfrm>
            <a:off x="152400" y="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Pesos!</a:t>
            </a:r>
            <a:endParaRPr/>
          </a:p>
        </p:txBody>
      </p:sp>
      <p:pic>
        <p:nvPicPr>
          <p:cNvPr id="4015" name="Google Shape;401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57400"/>
            <a:ext cx="7348800" cy="413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9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Google Shape;4020;p41"/>
          <p:cNvSpPr txBox="1"/>
          <p:nvPr>
            <p:ph type="title"/>
          </p:nvPr>
        </p:nvSpPr>
        <p:spPr>
          <a:xfrm>
            <a:off x="152400" y="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Pesos!</a:t>
            </a:r>
            <a:endParaRPr/>
          </a:p>
        </p:txBody>
      </p:sp>
      <p:pic>
        <p:nvPicPr>
          <p:cNvPr id="4021" name="Google Shape;402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57400"/>
            <a:ext cx="7348800" cy="413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9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Enfoque do curso</a:t>
            </a:r>
            <a:endParaRPr/>
          </a:p>
        </p:txBody>
      </p:sp>
      <p:sp>
        <p:nvSpPr>
          <p:cNvPr id="3851" name="Google Shape;3851;p15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neurais artificiais na prática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5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p42"/>
          <p:cNvSpPr txBox="1"/>
          <p:nvPr>
            <p:ph type="title"/>
          </p:nvPr>
        </p:nvSpPr>
        <p:spPr>
          <a:xfrm>
            <a:off x="152400" y="0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Pesos!</a:t>
            </a:r>
            <a:endParaRPr/>
          </a:p>
        </p:txBody>
      </p:sp>
      <p:pic>
        <p:nvPicPr>
          <p:cNvPr id="4027" name="Google Shape;402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57400"/>
            <a:ext cx="7348800" cy="413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ransition>
    <p:push dir="r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1" name="Shape 4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2" name="Google Shape;40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25" y="1185875"/>
            <a:ext cx="6858000" cy="3857700"/>
          </a:xfrm>
          <a:prstGeom prst="roundRect">
            <a:avLst>
              <a:gd fmla="val 7114" name="adj"/>
            </a:avLst>
          </a:prstGeom>
          <a:noFill/>
          <a:ln>
            <a:noFill/>
          </a:ln>
        </p:spPr>
      </p:pic>
      <p:sp>
        <p:nvSpPr>
          <p:cNvPr id="4033" name="Google Shape;4033;p43"/>
          <p:cNvSpPr txBox="1"/>
          <p:nvPr>
            <p:ph idx="4294967295" type="title"/>
          </p:nvPr>
        </p:nvSpPr>
        <p:spPr>
          <a:xfrm>
            <a:off x="178375" y="1664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Problema: valor de ativação muito alto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7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8" name="Google Shape;403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925" y="1185875"/>
            <a:ext cx="6858000" cy="3857700"/>
          </a:xfrm>
          <a:prstGeom prst="roundRect">
            <a:avLst>
              <a:gd fmla="val 6823" name="adj"/>
            </a:avLst>
          </a:prstGeom>
          <a:noFill/>
          <a:ln>
            <a:noFill/>
          </a:ln>
        </p:spPr>
      </p:pic>
      <p:sp>
        <p:nvSpPr>
          <p:cNvPr id="4039" name="Google Shape;4039;p44"/>
          <p:cNvSpPr txBox="1"/>
          <p:nvPr>
            <p:ph idx="4294967295" type="title"/>
          </p:nvPr>
        </p:nvSpPr>
        <p:spPr>
          <a:xfrm>
            <a:off x="178375" y="166475"/>
            <a:ext cx="7359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</a:t>
            </a:r>
            <a:r>
              <a:rPr lang="en"/>
              <a:t>: espremer valores num intervalo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3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p45"/>
          <p:cNvSpPr txBox="1"/>
          <p:nvPr>
            <p:ph type="ctrTitle"/>
          </p:nvPr>
        </p:nvSpPr>
        <p:spPr>
          <a:xfrm>
            <a:off x="708275" y="3462875"/>
            <a:ext cx="5425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FAZER COM QUE AS ATIVAÇÕES ESTEJAM DELIMITADAS EM UM INTERVALO ESPECÍFICO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8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Google Shape;4049;p46"/>
          <p:cNvSpPr txBox="1"/>
          <p:nvPr>
            <p:ph idx="4294967295" type="title"/>
          </p:nvPr>
        </p:nvSpPr>
        <p:spPr>
          <a:xfrm>
            <a:off x="178375" y="166475"/>
            <a:ext cx="7359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Função de Ativação</a:t>
            </a:r>
            <a:endParaRPr/>
          </a:p>
        </p:txBody>
      </p:sp>
      <p:pic>
        <p:nvPicPr>
          <p:cNvPr id="4050" name="Google Shape;40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69" y="1023875"/>
            <a:ext cx="6781800" cy="3814800"/>
          </a:xfrm>
          <a:prstGeom prst="roundRect">
            <a:avLst>
              <a:gd fmla="val 621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4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p47"/>
          <p:cNvSpPr txBox="1"/>
          <p:nvPr>
            <p:ph idx="4294967295" type="title"/>
          </p:nvPr>
        </p:nvSpPr>
        <p:spPr>
          <a:xfrm>
            <a:off x="178375" y="166475"/>
            <a:ext cx="7359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</a:t>
            </a:r>
            <a:endParaRPr/>
          </a:p>
        </p:txBody>
      </p:sp>
      <p:pic>
        <p:nvPicPr>
          <p:cNvPr id="4056" name="Google Shape;405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369" y="1023875"/>
            <a:ext cx="6781800" cy="3814800"/>
          </a:xfrm>
          <a:prstGeom prst="roundRect">
            <a:avLst>
              <a:gd fmla="val 621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0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1" name="Google Shape;4061;p48"/>
          <p:cNvSpPr txBox="1"/>
          <p:nvPr>
            <p:ph idx="4294967295" type="title"/>
          </p:nvPr>
        </p:nvSpPr>
        <p:spPr>
          <a:xfrm>
            <a:off x="178375" y="166475"/>
            <a:ext cx="7359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isso para todos os neurônios...</a:t>
            </a:r>
            <a:endParaRPr/>
          </a:p>
        </p:txBody>
      </p:sp>
      <p:pic>
        <p:nvPicPr>
          <p:cNvPr id="4062" name="Google Shape;406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369" y="1023875"/>
            <a:ext cx="6781800" cy="3814800"/>
          </a:xfrm>
          <a:prstGeom prst="roundRect">
            <a:avLst>
              <a:gd fmla="val 621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6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Google Shape;4067;p49"/>
          <p:cNvSpPr txBox="1"/>
          <p:nvPr>
            <p:ph idx="4294967295" type="title"/>
          </p:nvPr>
        </p:nvSpPr>
        <p:spPr>
          <a:xfrm>
            <a:off x="178375" y="166475"/>
            <a:ext cx="7359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Representação compacta formal</a:t>
            </a:r>
            <a:endParaRPr/>
          </a:p>
        </p:txBody>
      </p:sp>
      <p:pic>
        <p:nvPicPr>
          <p:cNvPr id="4068" name="Google Shape;406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369" y="1023875"/>
            <a:ext cx="6781800" cy="3814800"/>
          </a:xfrm>
          <a:prstGeom prst="roundRect">
            <a:avLst>
              <a:gd fmla="val 621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2" name="Shape 4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3" name="Google Shape;4073;p50"/>
          <p:cNvSpPr txBox="1"/>
          <p:nvPr>
            <p:ph idx="4294967295" type="title"/>
          </p:nvPr>
        </p:nvSpPr>
        <p:spPr>
          <a:xfrm>
            <a:off x="178375" y="166475"/>
            <a:ext cx="7359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Feedforward</a:t>
            </a:r>
            <a:endParaRPr/>
          </a:p>
        </p:txBody>
      </p:sp>
      <p:pic>
        <p:nvPicPr>
          <p:cNvPr id="4074" name="Google Shape;407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369" y="1023875"/>
            <a:ext cx="6781800" cy="3814800"/>
          </a:xfrm>
          <a:prstGeom prst="roundRect">
            <a:avLst>
              <a:gd fmla="val 621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8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p5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PROCESSO DE APRENDIZAGEM</a:t>
            </a:r>
            <a:endParaRPr/>
          </a:p>
        </p:txBody>
      </p:sp>
      <p:sp>
        <p:nvSpPr>
          <p:cNvPr id="4080" name="Google Shape;4080;p51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1. Iniciamos a rede com pesos e bias aleatórios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2. Alimentamos com uma amostra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3. Calculamos o erro do output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4. Atualizamos os pesos baseado nesse erro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5. Retornamos ao passo 2.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1" name="Google Shape;4081;p51"/>
          <p:cNvSpPr/>
          <p:nvPr/>
        </p:nvSpPr>
        <p:spPr>
          <a:xfrm>
            <a:off x="632075" y="2333240"/>
            <a:ext cx="384225" cy="1406475"/>
          </a:xfrm>
          <a:custGeom>
            <a:rect b="b" l="l" r="r" t="t"/>
            <a:pathLst>
              <a:path extrusionOk="0" h="56259" w="15369">
                <a:moveTo>
                  <a:pt x="13882" y="369"/>
                </a:moveTo>
                <a:cubicBezTo>
                  <a:pt x="12229" y="369"/>
                  <a:pt x="10402" y="-370"/>
                  <a:pt x="8924" y="369"/>
                </a:cubicBezTo>
                <a:cubicBezTo>
                  <a:pt x="5877" y="1892"/>
                  <a:pt x="5618" y="6979"/>
                  <a:pt x="6445" y="10284"/>
                </a:cubicBezTo>
                <a:cubicBezTo>
                  <a:pt x="7937" y="16250"/>
                  <a:pt x="11177" y="23126"/>
                  <a:pt x="8428" y="28627"/>
                </a:cubicBezTo>
                <a:cubicBezTo>
                  <a:pt x="7170" y="31144"/>
                  <a:pt x="0" y="31937"/>
                  <a:pt x="0" y="29123"/>
                </a:cubicBezTo>
                <a:cubicBezTo>
                  <a:pt x="0" y="26049"/>
                  <a:pt x="6295" y="31722"/>
                  <a:pt x="7437" y="34576"/>
                </a:cubicBezTo>
                <a:cubicBezTo>
                  <a:pt x="9403" y="39488"/>
                  <a:pt x="7065" y="45222"/>
                  <a:pt x="7933" y="50441"/>
                </a:cubicBezTo>
                <a:cubicBezTo>
                  <a:pt x="8437" y="53473"/>
                  <a:pt x="12620" y="57269"/>
                  <a:pt x="15369" y="55894"/>
                </a:cubicBezTo>
              </a:path>
            </a:pathLst>
          </a:cu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82" name="Google Shape;4082;p51"/>
          <p:cNvSpPr txBox="1"/>
          <p:nvPr/>
        </p:nvSpPr>
        <p:spPr>
          <a:xfrm rot="-5018643">
            <a:off x="-91837" y="2838166"/>
            <a:ext cx="842780" cy="3966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A86E8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Loop</a:t>
            </a:r>
            <a:endParaRPr sz="2400">
              <a:solidFill>
                <a:srgbClr val="4A86E8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5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Google Shape;3856;p1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TECNOLOGIAS E FERRAMENTAS</a:t>
            </a:r>
            <a:endParaRPr/>
          </a:p>
        </p:txBody>
      </p:sp>
      <p:sp>
        <p:nvSpPr>
          <p:cNvPr id="3857" name="Google Shape;3857;p16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Python + Google Colab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Keras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TensorFlow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PyTorch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Scikit-Learning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6" name="Shape 4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" name="Google Shape;4087;p52"/>
          <p:cNvSpPr txBox="1"/>
          <p:nvPr>
            <p:ph type="ctrTitle"/>
          </p:nvPr>
        </p:nvSpPr>
        <p:spPr>
          <a:xfrm>
            <a:off x="708275" y="3462875"/>
            <a:ext cx="5425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CALCULAR O ERRO ENTRE A SAÍDA DA REDE NEURAL E A SAÍDA IDEAL?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p53"/>
          <p:cNvSpPr txBox="1"/>
          <p:nvPr>
            <p:ph type="title"/>
          </p:nvPr>
        </p:nvSpPr>
        <p:spPr>
          <a:xfrm>
            <a:off x="91525" y="1196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Functions!</a:t>
            </a:r>
            <a:endParaRPr/>
          </a:p>
        </p:txBody>
      </p:sp>
      <p:sp>
        <p:nvSpPr>
          <p:cNvPr id="4093" name="Google Shape;4093;p5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94" name="Google Shape;40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06" y="1067500"/>
            <a:ext cx="6868500" cy="3861600"/>
          </a:xfrm>
          <a:prstGeom prst="roundRect">
            <a:avLst>
              <a:gd fmla="val 868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8" name="Shape 4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Google Shape;4099;p54"/>
          <p:cNvSpPr txBox="1"/>
          <p:nvPr>
            <p:ph type="title"/>
          </p:nvPr>
        </p:nvSpPr>
        <p:spPr>
          <a:xfrm>
            <a:off x="91525" y="119675"/>
            <a:ext cx="7394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Alto quando ela ainda não foi treinada</a:t>
            </a:r>
            <a:endParaRPr i="1"/>
          </a:p>
        </p:txBody>
      </p:sp>
      <p:sp>
        <p:nvSpPr>
          <p:cNvPr id="4100" name="Google Shape;4100;p5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1" name="Google Shape;410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06" y="1067500"/>
            <a:ext cx="6868500" cy="3861600"/>
          </a:xfrm>
          <a:prstGeom prst="roundRect">
            <a:avLst>
              <a:gd fmla="val 868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5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p55"/>
          <p:cNvSpPr txBox="1"/>
          <p:nvPr>
            <p:ph type="title"/>
          </p:nvPr>
        </p:nvSpPr>
        <p:spPr>
          <a:xfrm>
            <a:off x="91525" y="119675"/>
            <a:ext cx="71589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Baixo quando ela se aproxima do correto</a:t>
            </a:r>
            <a:endParaRPr i="1"/>
          </a:p>
        </p:txBody>
      </p:sp>
      <p:sp>
        <p:nvSpPr>
          <p:cNvPr id="4107" name="Google Shape;4107;p5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8" name="Google Shape;41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31" y="977075"/>
            <a:ext cx="6868500" cy="3861600"/>
          </a:xfrm>
          <a:prstGeom prst="roundRect">
            <a:avLst>
              <a:gd fmla="val 932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2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p56"/>
          <p:cNvSpPr txBox="1"/>
          <p:nvPr>
            <p:ph type="ctrTitle"/>
          </p:nvPr>
        </p:nvSpPr>
        <p:spPr>
          <a:xfrm>
            <a:off x="708275" y="3462875"/>
            <a:ext cx="5425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CALCULADO O CUSTO, COMO ATUALIZAMOS OS VALORES DOS PESOS?</a:t>
            </a:r>
            <a:endParaRPr/>
          </a:p>
        </p:txBody>
      </p:sp>
      <p:sp>
        <p:nvSpPr>
          <p:cNvPr id="4114" name="Google Shape;4114;p5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8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Google Shape;4119;p57"/>
          <p:cNvSpPr txBox="1"/>
          <p:nvPr>
            <p:ph type="title"/>
          </p:nvPr>
        </p:nvSpPr>
        <p:spPr>
          <a:xfrm>
            <a:off x="91525" y="1196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Mínimos da Função</a:t>
            </a:r>
            <a:endParaRPr/>
          </a:p>
        </p:txBody>
      </p:sp>
      <p:pic>
        <p:nvPicPr>
          <p:cNvPr id="4120" name="Google Shape;412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306" y="1067500"/>
            <a:ext cx="6868500" cy="3861600"/>
          </a:xfrm>
          <a:prstGeom prst="roundRect">
            <a:avLst>
              <a:gd fmla="val 868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4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Google Shape;4125;p58"/>
          <p:cNvSpPr txBox="1"/>
          <p:nvPr>
            <p:ph type="title"/>
          </p:nvPr>
        </p:nvSpPr>
        <p:spPr>
          <a:xfrm>
            <a:off x="91525" y="1196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Mínimos da Função</a:t>
            </a:r>
            <a:endParaRPr/>
          </a:p>
        </p:txBody>
      </p:sp>
      <p:pic>
        <p:nvPicPr>
          <p:cNvPr id="4126" name="Google Shape;412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306" y="1067500"/>
            <a:ext cx="6868500" cy="3861600"/>
          </a:xfrm>
          <a:prstGeom prst="roundRect">
            <a:avLst>
              <a:gd fmla="val 868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0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p59"/>
          <p:cNvSpPr txBox="1"/>
          <p:nvPr>
            <p:ph type="title"/>
          </p:nvPr>
        </p:nvSpPr>
        <p:spPr>
          <a:xfrm>
            <a:off x="91525" y="1196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Mínimos da Função</a:t>
            </a:r>
            <a:endParaRPr/>
          </a:p>
        </p:txBody>
      </p:sp>
      <p:pic>
        <p:nvPicPr>
          <p:cNvPr id="4132" name="Google Shape;413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306" y="1067500"/>
            <a:ext cx="6868500" cy="3861600"/>
          </a:xfrm>
          <a:prstGeom prst="roundRect">
            <a:avLst>
              <a:gd fmla="val 868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6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Google Shape;4137;p60"/>
          <p:cNvSpPr txBox="1"/>
          <p:nvPr>
            <p:ph type="title"/>
          </p:nvPr>
        </p:nvSpPr>
        <p:spPr>
          <a:xfrm>
            <a:off x="91525" y="1196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Mínimos da Função</a:t>
            </a:r>
            <a:endParaRPr/>
          </a:p>
        </p:txBody>
      </p:sp>
      <p:pic>
        <p:nvPicPr>
          <p:cNvPr id="4138" name="Google Shape;4138;p60"/>
          <p:cNvPicPr preferRelativeResize="0"/>
          <p:nvPr/>
        </p:nvPicPr>
        <p:blipFill rotWithShape="1">
          <a:blip r:embed="rId3">
            <a:alphaModFix/>
          </a:blip>
          <a:srcRect b="19" l="0" r="0" t="29"/>
          <a:stretch/>
        </p:blipFill>
        <p:spPr>
          <a:xfrm>
            <a:off x="247306" y="1067500"/>
            <a:ext cx="6868500" cy="3861600"/>
          </a:xfrm>
          <a:prstGeom prst="roundRect">
            <a:avLst>
              <a:gd fmla="val 868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2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p61"/>
          <p:cNvSpPr txBox="1"/>
          <p:nvPr>
            <p:ph type="title"/>
          </p:nvPr>
        </p:nvSpPr>
        <p:spPr>
          <a:xfrm>
            <a:off x="91525" y="1196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“Bola descendo um morro”</a:t>
            </a:r>
            <a:endParaRPr/>
          </a:p>
        </p:txBody>
      </p:sp>
      <p:pic>
        <p:nvPicPr>
          <p:cNvPr id="4144" name="Google Shape;4144;p61"/>
          <p:cNvPicPr preferRelativeResize="0"/>
          <p:nvPr/>
        </p:nvPicPr>
        <p:blipFill rotWithShape="1">
          <a:blip r:embed="rId3">
            <a:alphaModFix/>
          </a:blip>
          <a:srcRect b="19" l="0" r="0" t="29"/>
          <a:stretch/>
        </p:blipFill>
        <p:spPr>
          <a:xfrm>
            <a:off x="247306" y="1067500"/>
            <a:ext cx="6868500" cy="3861600"/>
          </a:xfrm>
          <a:prstGeom prst="roundRect">
            <a:avLst>
              <a:gd fmla="val 868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p17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Motivação</a:t>
            </a:r>
            <a:endParaRPr/>
          </a:p>
        </p:txBody>
      </p:sp>
      <p:sp>
        <p:nvSpPr>
          <p:cNvPr id="3863" name="Google Shape;3863;p17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que estudar machine learning?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8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p62"/>
          <p:cNvSpPr txBox="1"/>
          <p:nvPr>
            <p:ph type="title"/>
          </p:nvPr>
        </p:nvSpPr>
        <p:spPr>
          <a:xfrm>
            <a:off x="91525" y="1196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Vários mínimos locais</a:t>
            </a:r>
            <a:endParaRPr/>
          </a:p>
        </p:txBody>
      </p:sp>
      <p:pic>
        <p:nvPicPr>
          <p:cNvPr id="4150" name="Google Shape;4150;p62"/>
          <p:cNvPicPr preferRelativeResize="0"/>
          <p:nvPr/>
        </p:nvPicPr>
        <p:blipFill rotWithShape="1">
          <a:blip r:embed="rId3">
            <a:alphaModFix/>
          </a:blip>
          <a:srcRect b="19" l="0" r="0" t="29"/>
          <a:stretch/>
        </p:blipFill>
        <p:spPr>
          <a:xfrm>
            <a:off x="247306" y="1067500"/>
            <a:ext cx="6868500" cy="3861600"/>
          </a:xfrm>
          <a:prstGeom prst="roundRect">
            <a:avLst>
              <a:gd fmla="val 868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4" name="Shape 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5" name="Google Shape;4155;p63"/>
          <p:cNvSpPr txBox="1"/>
          <p:nvPr>
            <p:ph idx="1" type="body"/>
          </p:nvPr>
        </p:nvSpPr>
        <p:spPr>
          <a:xfrm>
            <a:off x="1278575" y="739550"/>
            <a:ext cx="4743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Você pode acabar em diversos vales distintos dependendo do input randômico inicial.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Não há nenhuma garantia de que o mínimo local encontrado seja o menor valor possível para a função de custo.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9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p64"/>
          <p:cNvSpPr txBox="1"/>
          <p:nvPr>
            <p:ph type="title"/>
          </p:nvPr>
        </p:nvSpPr>
        <p:spPr>
          <a:xfrm>
            <a:off x="91525" y="1196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algoritmo para minimizar a função</a:t>
            </a:r>
            <a:endParaRPr/>
          </a:p>
        </p:txBody>
      </p:sp>
      <p:pic>
        <p:nvPicPr>
          <p:cNvPr id="4161" name="Google Shape;4161;p64"/>
          <p:cNvPicPr preferRelativeResize="0"/>
          <p:nvPr/>
        </p:nvPicPr>
        <p:blipFill rotWithShape="1">
          <a:blip r:embed="rId3">
            <a:alphaModFix/>
          </a:blip>
          <a:srcRect b="19" l="0" r="0" t="29"/>
          <a:stretch/>
        </p:blipFill>
        <p:spPr>
          <a:xfrm>
            <a:off x="247306" y="1067500"/>
            <a:ext cx="6868500" cy="3861600"/>
          </a:xfrm>
          <a:prstGeom prst="roundRect">
            <a:avLst>
              <a:gd fmla="val 868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5" name="Shape 4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6" name="Google Shape;4166;p6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4167" name="Google Shape;4167;p65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“Método do gradiente” / “método do máximo declive”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Procura mínimos locais na função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Na prática nos diz como alterar os pesos e bias das conexões para diminuir o custo eficientemente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1" name="Shape 4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2" name="Google Shape;4172;p66"/>
          <p:cNvSpPr txBox="1"/>
          <p:nvPr>
            <p:ph type="title"/>
          </p:nvPr>
        </p:nvSpPr>
        <p:spPr>
          <a:xfrm>
            <a:off x="91525" y="1196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Backtracking</a:t>
            </a:r>
            <a:endParaRPr/>
          </a:p>
        </p:txBody>
      </p:sp>
      <p:pic>
        <p:nvPicPr>
          <p:cNvPr id="4173" name="Google Shape;4173;p66"/>
          <p:cNvPicPr preferRelativeResize="0"/>
          <p:nvPr/>
        </p:nvPicPr>
        <p:blipFill rotWithShape="1">
          <a:blip r:embed="rId3">
            <a:alphaModFix/>
          </a:blip>
          <a:srcRect b="19" l="0" r="0" t="29"/>
          <a:stretch/>
        </p:blipFill>
        <p:spPr>
          <a:xfrm>
            <a:off x="247306" y="1067500"/>
            <a:ext cx="6868500" cy="3861600"/>
          </a:xfrm>
          <a:prstGeom prst="roundRect">
            <a:avLst>
              <a:gd fmla="val 868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7" name="Shape 4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8" name="Google Shape;4178;p67"/>
          <p:cNvSpPr txBox="1"/>
          <p:nvPr>
            <p:ph type="title"/>
          </p:nvPr>
        </p:nvSpPr>
        <p:spPr>
          <a:xfrm>
            <a:off x="91525" y="1196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layers na prática</a:t>
            </a: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2" name="Shape 4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3" name="Google Shape;418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306" y="1067500"/>
            <a:ext cx="6868500" cy="3861600"/>
          </a:xfrm>
          <a:prstGeom prst="roundRect">
            <a:avLst>
              <a:gd fmla="val 8680" name="adj"/>
            </a:avLst>
          </a:prstGeom>
          <a:noFill/>
          <a:ln>
            <a:noFill/>
          </a:ln>
        </p:spPr>
      </p:pic>
      <p:sp>
        <p:nvSpPr>
          <p:cNvPr id="4184" name="Google Shape;4184;p68"/>
          <p:cNvSpPr txBox="1"/>
          <p:nvPr>
            <p:ph type="title"/>
          </p:nvPr>
        </p:nvSpPr>
        <p:spPr>
          <a:xfrm>
            <a:off x="91525" y="1196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layers na prática… Alquimia.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8" name="Shape 4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9" name="Google Shape;4189;p69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 Keras</a:t>
            </a:r>
            <a:endParaRPr/>
          </a:p>
        </p:txBody>
      </p:sp>
      <p:sp>
        <p:nvSpPr>
          <p:cNvPr id="4190" name="Google Shape;4190;p69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neurais artificiais na prática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4" name="Shape 4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Google Shape;4195;p70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Keras?</a:t>
            </a:r>
            <a:endParaRPr/>
          </a:p>
        </p:txBody>
      </p:sp>
      <p:sp>
        <p:nvSpPr>
          <p:cNvPr id="4196" name="Google Shape;4196;p70"/>
          <p:cNvSpPr txBox="1"/>
          <p:nvPr>
            <p:ph idx="1" type="body"/>
          </p:nvPr>
        </p:nvSpPr>
        <p:spPr>
          <a:xfrm>
            <a:off x="718300" y="1733550"/>
            <a:ext cx="7187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Biblioteca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open source </a:t>
            </a:r>
            <a:r>
              <a:rPr lang="en"/>
              <a:t>licenciada pelo MIT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Cross-Platform: TensorFlow (que utilizaremos), Microsoft Cognitive Toolkit, Theano ou PlaidML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Construção de redes neurais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Escrita em Python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0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p7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que utilizar</a:t>
            </a:r>
            <a:r>
              <a:rPr lang="en"/>
              <a:t> Keras?</a:t>
            </a:r>
            <a:endParaRPr/>
          </a:p>
        </p:txBody>
      </p:sp>
      <p:sp>
        <p:nvSpPr>
          <p:cNvPr id="4202" name="Google Shape;4202;p71"/>
          <p:cNvSpPr txBox="1"/>
          <p:nvPr>
            <p:ph idx="1" type="body"/>
          </p:nvPr>
        </p:nvSpPr>
        <p:spPr>
          <a:xfrm>
            <a:off x="718300" y="1733550"/>
            <a:ext cx="7187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Setup de modelos rápido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User-friendly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Experimentação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Backend otimizado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7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p1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quê?</a:t>
            </a:r>
            <a:endParaRPr/>
          </a:p>
        </p:txBody>
      </p:sp>
      <p:sp>
        <p:nvSpPr>
          <p:cNvPr id="3869" name="Google Shape;3869;p18"/>
          <p:cNvSpPr txBox="1"/>
          <p:nvPr>
            <p:ph idx="1" type="body"/>
          </p:nvPr>
        </p:nvSpPr>
        <p:spPr>
          <a:xfrm>
            <a:off x="870700" y="1755475"/>
            <a:ext cx="21792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Robótica</a:t>
            </a:r>
            <a:endParaRPr sz="1200"/>
          </a:p>
        </p:txBody>
      </p:sp>
      <p:sp>
        <p:nvSpPr>
          <p:cNvPr id="3870" name="Google Shape;3870;p18"/>
          <p:cNvSpPr txBox="1"/>
          <p:nvPr>
            <p:ph idx="2" type="body"/>
          </p:nvPr>
        </p:nvSpPr>
        <p:spPr>
          <a:xfrm>
            <a:off x="3161663" y="1755475"/>
            <a:ext cx="21792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Transporte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71" name="Google Shape;3871;p18"/>
          <p:cNvSpPr txBox="1"/>
          <p:nvPr>
            <p:ph idx="3" type="body"/>
          </p:nvPr>
        </p:nvSpPr>
        <p:spPr>
          <a:xfrm>
            <a:off x="5452625" y="1755475"/>
            <a:ext cx="21792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Varejo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72" name="Google Shape;3872;p18"/>
          <p:cNvSpPr txBox="1"/>
          <p:nvPr>
            <p:ph idx="1" type="body"/>
          </p:nvPr>
        </p:nvSpPr>
        <p:spPr>
          <a:xfrm>
            <a:off x="870700" y="3431875"/>
            <a:ext cx="21792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Governo</a:t>
            </a:r>
            <a:endParaRPr sz="1200"/>
          </a:p>
        </p:txBody>
      </p:sp>
      <p:sp>
        <p:nvSpPr>
          <p:cNvPr id="3873" name="Google Shape;3873;p18"/>
          <p:cNvSpPr txBox="1"/>
          <p:nvPr>
            <p:ph idx="2" type="body"/>
          </p:nvPr>
        </p:nvSpPr>
        <p:spPr>
          <a:xfrm>
            <a:off x="3161663" y="3431875"/>
            <a:ext cx="21792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Negócios</a:t>
            </a:r>
            <a:endParaRPr sz="1200"/>
          </a:p>
        </p:txBody>
      </p:sp>
      <p:sp>
        <p:nvSpPr>
          <p:cNvPr id="3874" name="Google Shape;3874;p18"/>
          <p:cNvSpPr txBox="1"/>
          <p:nvPr>
            <p:ph idx="3" type="body"/>
          </p:nvPr>
        </p:nvSpPr>
        <p:spPr>
          <a:xfrm>
            <a:off x="5452625" y="3431875"/>
            <a:ext cx="21792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Saúde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875" name="Google Shape;3875;p18"/>
          <p:cNvPicPr preferRelativeResize="0"/>
          <p:nvPr/>
        </p:nvPicPr>
        <p:blipFill rotWithShape="1">
          <a:blip r:embed="rId3">
            <a:alphaModFix/>
          </a:blip>
          <a:srcRect b="0" l="2160" r="-2160" t="19093"/>
          <a:stretch/>
        </p:blipFill>
        <p:spPr>
          <a:xfrm>
            <a:off x="5213700" y="2265475"/>
            <a:ext cx="1564224" cy="10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6" name="Google Shape;38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5269" y="2265475"/>
            <a:ext cx="1738563" cy="97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7" name="Google Shape;387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2334" y="3903175"/>
            <a:ext cx="1666957" cy="9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8" name="Google Shape;387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450" y="3912137"/>
            <a:ext cx="1738550" cy="9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9" name="Google Shape;387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5275" y="3912125"/>
            <a:ext cx="1738551" cy="10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0" name="Google Shape;388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198" y="2242150"/>
            <a:ext cx="1586804" cy="10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6" name="Shape 4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7" name="Google Shape;4207;p72"/>
          <p:cNvSpPr txBox="1"/>
          <p:nvPr>
            <p:ph idx="4294967295" type="ctrTitle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3EBD5"/>
                </a:solidFill>
              </a:rPr>
              <a:t>HANDS ON!</a:t>
            </a:r>
            <a:endParaRPr sz="7200">
              <a:solidFill>
                <a:srgbClr val="D3EBD5"/>
              </a:solidFill>
            </a:endParaRPr>
          </a:p>
        </p:txBody>
      </p:sp>
      <p:sp>
        <p:nvSpPr>
          <p:cNvPr id="4208" name="Google Shape;4208;p72"/>
          <p:cNvSpPr txBox="1"/>
          <p:nvPr>
            <p:ph idx="4294967295" type="subTitle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Bora criar nossa primeira rede neural artificial :))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4209" name="Google Shape;4209;p72"/>
          <p:cNvSpPr/>
          <p:nvPr/>
        </p:nvSpPr>
        <p:spPr>
          <a:xfrm>
            <a:off x="2347313" y="2155769"/>
            <a:ext cx="270850" cy="25861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0" name="Google Shape;4210;p72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4211" name="Google Shape;4211;p72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72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3" name="Google Shape;4213;p72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4214" name="Google Shape;4214;p72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72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72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72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8" name="Google Shape;4218;p72"/>
          <p:cNvSpPr/>
          <p:nvPr/>
        </p:nvSpPr>
        <p:spPr>
          <a:xfrm rot="2466991">
            <a:off x="978868" y="928441"/>
            <a:ext cx="376301" cy="35930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9" name="Google Shape;4219;p72"/>
          <p:cNvSpPr/>
          <p:nvPr/>
        </p:nvSpPr>
        <p:spPr>
          <a:xfrm rot="-1609377">
            <a:off x="1529232" y="1154513"/>
            <a:ext cx="270839" cy="25860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0" name="Google Shape;4220;p72"/>
          <p:cNvSpPr/>
          <p:nvPr/>
        </p:nvSpPr>
        <p:spPr>
          <a:xfrm rot="2925705">
            <a:off x="3171263" y="1359369"/>
            <a:ext cx="202799" cy="19364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1" name="Google Shape;4221;p72"/>
          <p:cNvSpPr/>
          <p:nvPr/>
        </p:nvSpPr>
        <p:spPr>
          <a:xfrm rot="-1609197">
            <a:off x="2135091" y="394613"/>
            <a:ext cx="182676" cy="17442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5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p73"/>
          <p:cNvSpPr txBox="1"/>
          <p:nvPr>
            <p:ph idx="4294967295" type="ctrTitle"/>
          </p:nvPr>
        </p:nvSpPr>
        <p:spPr>
          <a:xfrm>
            <a:off x="685800" y="135550"/>
            <a:ext cx="4863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0BFB7"/>
                </a:solidFill>
              </a:rPr>
              <a:t>Inicialização</a:t>
            </a:r>
            <a:endParaRPr sz="6000">
              <a:solidFill>
                <a:srgbClr val="80BFB7"/>
              </a:solidFill>
            </a:endParaRPr>
          </a:p>
        </p:txBody>
      </p:sp>
      <p:pic>
        <p:nvPicPr>
          <p:cNvPr id="4227" name="Google Shape;422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751800"/>
            <a:ext cx="5630375" cy="12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1" name="Shape 4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Google Shape;4232;p74"/>
          <p:cNvSpPr txBox="1"/>
          <p:nvPr>
            <p:ph idx="4294967295" type="ctrTitle"/>
          </p:nvPr>
        </p:nvSpPr>
        <p:spPr>
          <a:xfrm>
            <a:off x="685800" y="135550"/>
            <a:ext cx="6502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0BFB7"/>
                </a:solidFill>
              </a:rPr>
              <a:t>Adicionando camadas</a:t>
            </a:r>
            <a:endParaRPr sz="6000">
              <a:solidFill>
                <a:srgbClr val="80BFB7"/>
              </a:solidFill>
            </a:endParaRPr>
          </a:p>
        </p:txBody>
      </p:sp>
      <p:pic>
        <p:nvPicPr>
          <p:cNvPr id="4233" name="Google Shape;423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00" y="1485900"/>
            <a:ext cx="786765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7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p75"/>
          <p:cNvSpPr txBox="1"/>
          <p:nvPr>
            <p:ph idx="4294967295" type="ctrTitle"/>
          </p:nvPr>
        </p:nvSpPr>
        <p:spPr>
          <a:xfrm>
            <a:off x="685800" y="135550"/>
            <a:ext cx="4863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0BFB7"/>
                </a:solidFill>
              </a:rPr>
              <a:t>.Flatten()</a:t>
            </a:r>
            <a:endParaRPr sz="6000">
              <a:solidFill>
                <a:srgbClr val="80BFB7"/>
              </a:solidFill>
            </a:endParaRPr>
          </a:p>
        </p:txBody>
      </p:sp>
      <p:pic>
        <p:nvPicPr>
          <p:cNvPr id="4239" name="Google Shape;423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50" y="1410100"/>
            <a:ext cx="769620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3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Google Shape;4244;p76"/>
          <p:cNvSpPr txBox="1"/>
          <p:nvPr>
            <p:ph idx="4294967295" type="ctrTitle"/>
          </p:nvPr>
        </p:nvSpPr>
        <p:spPr>
          <a:xfrm>
            <a:off x="685800" y="135550"/>
            <a:ext cx="4863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0BFB7"/>
                </a:solidFill>
              </a:rPr>
              <a:t>Optimizer e loss</a:t>
            </a:r>
            <a:endParaRPr sz="6000">
              <a:solidFill>
                <a:srgbClr val="80BFB7"/>
              </a:solidFill>
            </a:endParaRPr>
          </a:p>
        </p:txBody>
      </p:sp>
      <p:pic>
        <p:nvPicPr>
          <p:cNvPr id="4245" name="Google Shape;424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711200"/>
            <a:ext cx="5743575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9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p77"/>
          <p:cNvSpPr txBox="1"/>
          <p:nvPr>
            <p:ph idx="4294967295" type="ctrTitle"/>
          </p:nvPr>
        </p:nvSpPr>
        <p:spPr>
          <a:xfrm>
            <a:off x="685800" y="135550"/>
            <a:ext cx="4863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0BFB7"/>
                </a:solidFill>
              </a:rPr>
              <a:t>Treino</a:t>
            </a:r>
            <a:endParaRPr sz="6000">
              <a:solidFill>
                <a:srgbClr val="80BFB7"/>
              </a:solidFill>
            </a:endParaRPr>
          </a:p>
        </p:txBody>
      </p:sp>
      <p:pic>
        <p:nvPicPr>
          <p:cNvPr id="4251" name="Google Shape;425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447750"/>
            <a:ext cx="657225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5" name="Shape 4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Google Shape;4256;p78"/>
          <p:cNvSpPr txBox="1"/>
          <p:nvPr>
            <p:ph idx="4294967295" type="ctrTitle"/>
          </p:nvPr>
        </p:nvSpPr>
        <p:spPr>
          <a:xfrm>
            <a:off x="685800" y="135550"/>
            <a:ext cx="4863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0BFB7"/>
                </a:solidFill>
              </a:rPr>
              <a:t>TL;DR</a:t>
            </a:r>
            <a:endParaRPr sz="6000">
              <a:solidFill>
                <a:srgbClr val="80BFB7"/>
              </a:solidFill>
            </a:endParaRPr>
          </a:p>
        </p:txBody>
      </p:sp>
      <p:pic>
        <p:nvPicPr>
          <p:cNvPr id="4257" name="Google Shape;425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47750"/>
            <a:ext cx="782955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4" name="Shape 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" name="Google Shape;3885;p19"/>
          <p:cNvSpPr txBox="1"/>
          <p:nvPr>
            <p:ph type="title"/>
          </p:nvPr>
        </p:nvSpPr>
        <p:spPr>
          <a:xfrm>
            <a:off x="91525" y="1196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doesn’t lie</a:t>
            </a:r>
            <a:endParaRPr/>
          </a:p>
        </p:txBody>
      </p:sp>
      <p:sp>
        <p:nvSpPr>
          <p:cNvPr id="3886" name="Google Shape;3886;p19"/>
          <p:cNvSpPr txBox="1"/>
          <p:nvPr>
            <p:ph idx="1" type="body"/>
          </p:nvPr>
        </p:nvSpPr>
        <p:spPr>
          <a:xfrm>
            <a:off x="91525" y="977075"/>
            <a:ext cx="7637700" cy="3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“</a:t>
            </a:r>
            <a:r>
              <a:rPr lang="en"/>
              <a:t>In the past year, the number of PhD graduates on LinkedIn who say they have AI expertise has risen by 66%” 	-</a:t>
            </a:r>
            <a:r>
              <a:rPr lang="en" sz="2000"/>
              <a:t> </a:t>
            </a:r>
            <a:r>
              <a:rPr i="1" lang="en" sz="2000"/>
              <a:t>Nature.com</a:t>
            </a:r>
            <a:endParaRPr i="1"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“Machine learning engineer is the best job of 2019 due to growing demand and high salaries”	- </a:t>
            </a:r>
            <a:r>
              <a:rPr i="1" lang="en" sz="2000"/>
              <a:t>Indeed.com</a:t>
            </a:r>
            <a:endParaRPr i="1"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“Global machine learning market is expected to grow from $1.4B in 2017 to $8.8B by 2022”	- </a:t>
            </a:r>
            <a:r>
              <a:rPr i="1" lang="en" sz="2000"/>
              <a:t>ResearchAndMarkets.com</a:t>
            </a:r>
            <a:endParaRPr i="1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0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" name="Google Shape;3891;p20"/>
          <p:cNvPicPr preferRelativeResize="0"/>
          <p:nvPr/>
        </p:nvPicPr>
        <p:blipFill rotWithShape="1">
          <a:blip r:embed="rId3">
            <a:alphaModFix/>
          </a:blip>
          <a:srcRect b="55108" l="0" r="0" t="0"/>
          <a:stretch/>
        </p:blipFill>
        <p:spPr>
          <a:xfrm>
            <a:off x="848400" y="81250"/>
            <a:ext cx="6102325" cy="4523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92" name="Google Shape;3892;p20"/>
          <p:cNvSpPr txBox="1"/>
          <p:nvPr/>
        </p:nvSpPr>
        <p:spPr>
          <a:xfrm>
            <a:off x="979125" y="4605125"/>
            <a:ext cx="5862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Fonte: http://blog.indeed.com/2019/03/14/best-jobs-2019/</a:t>
            </a:r>
            <a:endParaRPr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6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7" name="Google Shape;38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450" y="445675"/>
            <a:ext cx="5888575" cy="42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8" name="Google Shape;3898;p21"/>
          <p:cNvSpPr txBox="1"/>
          <p:nvPr/>
        </p:nvSpPr>
        <p:spPr>
          <a:xfrm>
            <a:off x="941950" y="4697325"/>
            <a:ext cx="60978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Fonte: https://www.nature.com/articles/s41746-018-0061-1</a:t>
            </a:r>
            <a:endParaRPr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